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48" r:id="rId14"/>
    <p:sldId id="334" r:id="rId15"/>
    <p:sldId id="329" r:id="rId16"/>
    <p:sldId id="335" r:id="rId17"/>
    <p:sldId id="346" r:id="rId18"/>
    <p:sldId id="306" r:id="rId19"/>
    <p:sldId id="338" r:id="rId20"/>
    <p:sldId id="351" r:id="rId21"/>
    <p:sldId id="352" r:id="rId22"/>
    <p:sldId id="353" r:id="rId23"/>
    <p:sldId id="354" r:id="rId24"/>
    <p:sldId id="355" r:id="rId25"/>
    <p:sldId id="356" r:id="rId26"/>
    <p:sldId id="357" r:id="rId27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DA500"/>
    <a:srgbClr val="228B21"/>
    <a:srgbClr val="224B75"/>
    <a:srgbClr val="0033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2" autoAdjust="0"/>
    <p:restoredTop sz="64331" autoAdjust="0"/>
  </p:normalViewPr>
  <p:slideViewPr>
    <p:cSldViewPr snapToGrid="0" snapToObjects="1">
      <p:cViewPr>
        <p:scale>
          <a:sx n="94" d="100"/>
          <a:sy n="94" d="100"/>
        </p:scale>
        <p:origin x="1472" y="-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5" d="100"/>
        <a:sy n="85" d="100"/>
      </p:scale>
      <p:origin x="0" y="-8440"/>
    </p:cViewPr>
  </p:sorterViewPr>
  <p:notesViewPr>
    <p:cSldViewPr snapToGrid="0" snapToObjects="1">
      <p:cViewPr varScale="1">
        <p:scale>
          <a:sx n="59" d="100"/>
          <a:sy n="59" d="100"/>
        </p:scale>
        <p:origin x="208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r">
              <a:defRPr sz="1200"/>
            </a:lvl1pPr>
          </a:lstStyle>
          <a:p>
            <a:fld id="{B5642354-0840-0044-AA4E-69070A0A6A8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r">
              <a:defRPr sz="1200"/>
            </a:lvl1pPr>
          </a:lstStyle>
          <a:p>
            <a:fld id="{9888137A-C2FE-9141-BBBB-B54609BAF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1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5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r">
              <a:defRPr sz="1200"/>
            </a:lvl1pPr>
          </a:lstStyle>
          <a:p>
            <a:fld id="{58660000-6B96-CD4C-8816-F7908B46C208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23" tIns="46211" rIns="92423" bIns="462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23" tIns="46211" rIns="92423" bIns="4621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5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r">
              <a:defRPr sz="1200"/>
            </a:lvl1pPr>
          </a:lstStyle>
          <a:p>
            <a:fld id="{96A6C67B-599F-204C-9B8B-D53F353C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5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dominance</a:t>
            </a:r>
            <a:r>
              <a:rPr lang="en-US" baseline="0" dirty="0" smtClean="0"/>
              <a:t> of these two players can be seen in this table. These 2 players were the top 2 player in the past 10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2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</a:t>
            </a:r>
            <a:r>
              <a:rPr lang="en-US" baseline="0" dirty="0" smtClean="0"/>
              <a:t> adding more features, I also tune the model to optimize the models. For example, for the case of KNN model, I optimized the K neighbor value to avoid under-fitting and over-fitting, and find the optimal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we look at the features overtime, we can see that, the average goals scored is increasing after the year of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dominance</a:t>
            </a:r>
            <a:r>
              <a:rPr lang="en-US" baseline="0" dirty="0" smtClean="0"/>
              <a:t> of these two players can be seen in this table. These 2 players were the top 2 player in the past 10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result here, let us briefly</a:t>
            </a:r>
            <a:r>
              <a:rPr lang="en-US" baseline="0" dirty="0" smtClean="0"/>
              <a:t> explore the data with one feature, of ‘goals scored per game’. Each point correspond to one team in that year. For the y axis, value of 1 means that the team is truly top4 in that year. This gif is showing the evolution of goals scored and true top 4 teams over time. What I need to do is to find the best cut, to separate out the top 4 teams.</a:t>
            </a:r>
          </a:p>
          <a:p>
            <a:endParaRPr lang="en-US" baseline="0" dirty="0" smtClean="0"/>
          </a:p>
          <a:p>
            <a:r>
              <a:rPr lang="en-US" dirty="0" smtClean="0"/>
              <a:t>Obviously, one feature is not</a:t>
            </a:r>
            <a:r>
              <a:rPr lang="en-US" baseline="0" dirty="0" smtClean="0"/>
              <a:t> sufficient, I add another feature of goals lost into the model, as shown in the y axis in this slide. Similar ideas is to isolate the top 4 team.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we look at the features overtime, we can see that, the average goals scored is increasing after the year of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5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638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638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1155700"/>
            <a:ext cx="8869680" cy="520065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5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2451100"/>
            <a:ext cx="8869680" cy="3905250"/>
          </a:xfrm>
        </p:spPr>
        <p:txBody>
          <a:bodyPr vert="horz"/>
          <a:lstStyle>
            <a:lvl1pPr marL="0" indent="0">
              <a:buNone/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6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46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6868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7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9" r:id="rId3"/>
    <p:sldLayoutId id="214748365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hyperlink" Target="http://www.topendsports.com/sport/soccer/profiles/ronaldo-cristiano.ht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gif"/><Relationship Id="rId3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endsports.com/sport/soccer/profiles/ronaldo-cristiano.htm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28460" y="2304766"/>
            <a:ext cx="4153366" cy="3022648"/>
            <a:chOff x="260289" y="3247040"/>
            <a:chExt cx="4153366" cy="30226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6387" b="6842"/>
            <a:stretch/>
          </p:blipFill>
          <p:spPr>
            <a:xfrm>
              <a:off x="1634044" y="3247040"/>
              <a:ext cx="2779611" cy="2569001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0289" y="4018182"/>
              <a:ext cx="4139875" cy="2251506"/>
              <a:chOff x="-210335" y="3940691"/>
              <a:chExt cx="4139875" cy="225150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952065" y="5792087"/>
                <a:ext cx="19774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05740"/>
                <a:r>
                  <a:rPr lang="en-US" sz="2000" dirty="0" smtClean="0">
                    <a:latin typeface="+mj-lt"/>
                  </a:rPr>
                  <a:t>True Points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-210335" y="3940691"/>
                <a:ext cx="15477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05740" algn="ctr"/>
                <a:r>
                  <a:rPr lang="en-US" sz="2000" smtClean="0">
                    <a:latin typeface="+mj-lt"/>
                  </a:rPr>
                  <a:t>Predicted </a:t>
                </a:r>
                <a:r>
                  <a:rPr lang="en-US" sz="2000" dirty="0" smtClean="0">
                    <a:latin typeface="+mj-lt"/>
                  </a:rPr>
                  <a:t>Points</a:t>
                </a:r>
              </a:p>
            </p:txBody>
          </p:sp>
        </p:grpSp>
      </p:grpSp>
      <p:sp>
        <p:nvSpPr>
          <p:cNvPr id="7" name="Oval 6"/>
          <p:cNvSpPr/>
          <p:nvPr/>
        </p:nvSpPr>
        <p:spPr>
          <a:xfrm rot="3125290">
            <a:off x="5284677" y="2340083"/>
            <a:ext cx="785340" cy="1292370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4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8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Dominance of these two players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2990" y="1124009"/>
            <a:ext cx="3141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Football Player's of the </a:t>
            </a:r>
            <a:r>
              <a:rPr lang="en-US" sz="2000" b="1" dirty="0" smtClean="0"/>
              <a:t>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3662" y="5152016"/>
            <a:ext cx="534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smtClean="0"/>
              <a:t>www.topendsports.com/sport/soccer/list-player-of-the-year.htm</a:t>
            </a:r>
          </a:p>
          <a:p>
            <a:r>
              <a:rPr lang="en-US" dirty="0" smtClean="0"/>
              <a:t>BBC </a:t>
            </a:r>
            <a:r>
              <a:rPr lang="en-US" dirty="0"/>
              <a:t>sports news; on Oct 23</a:t>
            </a:r>
            <a:r>
              <a:rPr lang="en-US" baseline="30000" dirty="0"/>
              <a:t>rd</a:t>
            </a:r>
            <a:r>
              <a:rPr lang="en-US" dirty="0"/>
              <a:t>, </a:t>
            </a:r>
            <a:r>
              <a:rPr lang="en-US" dirty="0" smtClean="0"/>
              <a:t>Monday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112"/>
          <a:stretch/>
        </p:blipFill>
        <p:spPr>
          <a:xfrm>
            <a:off x="668896" y="2036112"/>
            <a:ext cx="2379900" cy="392762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620782" y="2036112"/>
            <a:ext cx="5261988" cy="2743200"/>
            <a:chOff x="3620782" y="2036112"/>
            <a:chExt cx="5261988" cy="2743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782" y="2036112"/>
              <a:ext cx="4876800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6262" r="31714" b="47078"/>
            <a:stretch/>
          </p:blipFill>
          <p:spPr>
            <a:xfrm>
              <a:off x="5930866" y="2036112"/>
              <a:ext cx="2951904" cy="2743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3788" y="2107011"/>
              <a:ext cx="1550588" cy="155058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788" y="2107011"/>
            <a:ext cx="1550588" cy="1550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8896" y="1610838"/>
            <a:ext cx="2207720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2017  </a:t>
            </a:r>
            <a:r>
              <a:rPr lang="en-US" sz="1600" dirty="0">
                <a:hlinkClick r:id="rId7"/>
              </a:rPr>
              <a:t>Cristiano Ronaldo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31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 the model to minimize overall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3" t="5418" r="33908" b="50444"/>
          <a:stretch/>
        </p:blipFill>
        <p:spPr>
          <a:xfrm>
            <a:off x="963755" y="1143000"/>
            <a:ext cx="5780993" cy="46748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65227" y="1682257"/>
            <a:ext cx="1915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srgbClr val="228B21"/>
                </a:solidFill>
              </a:rPr>
              <a:t>Training error</a:t>
            </a:r>
            <a:endParaRPr lang="en-US" sz="2400" b="1" dirty="0">
              <a:solidFill>
                <a:srgbClr val="228B2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65227" y="4098158"/>
            <a:ext cx="179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DA500"/>
                </a:solidFill>
              </a:rPr>
              <a:t>Testing error</a:t>
            </a:r>
            <a:endParaRPr lang="en-US" sz="2400" b="1" dirty="0">
              <a:solidFill>
                <a:srgbClr val="FDA5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33962" y="1266758"/>
            <a:ext cx="1636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KNN model</a:t>
            </a:r>
          </a:p>
          <a:p>
            <a:pPr algn="ctr"/>
            <a:r>
              <a:rPr lang="en-US" sz="2400" b="1" dirty="0" smtClean="0"/>
              <a:t>K = 11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61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the KNN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6" y="1143000"/>
            <a:ext cx="3717649" cy="178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6" y="3150018"/>
            <a:ext cx="6195686" cy="3015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6750" y="1143000"/>
            <a:ext cx="3068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Optimal k is around 11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8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85" y="5895074"/>
            <a:ext cx="4483375" cy="297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2" y="1143000"/>
            <a:ext cx="7862719" cy="4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2008?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3" y="1143000"/>
            <a:ext cx="4114800" cy="3085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06" y="1142505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r>
              <a:rPr lang="en-US" dirty="0" smtClean="0"/>
              <a:t>Further tuning the model?</a:t>
            </a:r>
          </a:p>
          <a:p>
            <a:pPr lvl="1"/>
            <a:r>
              <a:rPr lang="en-US" dirty="0" smtClean="0"/>
              <a:t>SVM: Slack </a:t>
            </a:r>
            <a:r>
              <a:rPr lang="en-US" dirty="0"/>
              <a:t>Variables</a:t>
            </a:r>
            <a:endParaRPr lang="en-US" dirty="0" smtClean="0"/>
          </a:p>
          <a:p>
            <a:pPr lvl="1"/>
            <a:r>
              <a:rPr lang="en-US" dirty="0" smtClean="0"/>
              <a:t>KNN: best K to use? (</a:t>
            </a:r>
            <a:r>
              <a:rPr lang="en-US" sz="2000" dirty="0" err="1"/>
              <a:t>RandomizedSearchCV</a:t>
            </a:r>
            <a:r>
              <a:rPr lang="en-US" sz="2000" dirty="0"/>
              <a:t> vs </a:t>
            </a:r>
            <a:r>
              <a:rPr lang="en-US" sz="2000" dirty="0" err="1" smtClean="0"/>
              <a:t>GridSearchCV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Learning curve / ROC curve</a:t>
            </a:r>
          </a:p>
          <a:p>
            <a:pPr lvl="1"/>
            <a:r>
              <a:rPr lang="en-US" strike="sngStrike" dirty="0" smtClean="0"/>
              <a:t>Standardize the data</a:t>
            </a:r>
          </a:p>
          <a:p>
            <a:r>
              <a:rPr lang="en-US" dirty="0" smtClean="0"/>
              <a:t>More data</a:t>
            </a:r>
          </a:p>
          <a:p>
            <a:pPr lvl="1"/>
            <a:r>
              <a:rPr lang="en-US" strike="sngStrike" dirty="0" smtClean="0"/>
              <a:t>results in other soccer leagues for comparison</a:t>
            </a:r>
            <a:endParaRPr lang="en-US" strike="sngStrik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30571"/>
          <a:stretch/>
        </p:blipFill>
        <p:spPr>
          <a:xfrm>
            <a:off x="728675" y="1143000"/>
            <a:ext cx="6348549" cy="4453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value for Top4 teams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17558" y="1679236"/>
            <a:ext cx="1807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Goals scored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9776" y="3276542"/>
            <a:ext cx="143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Goals lost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 rot="4449692">
            <a:off x="5578176" y="1584315"/>
            <a:ext cx="432553" cy="1481745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0" y="0"/>
            <a:ext cx="913638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Procedures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08" y="1143000"/>
            <a:ext cx="1284695" cy="1162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449" y="2774828"/>
            <a:ext cx="4396755" cy="915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374" b="22101"/>
          <a:stretch/>
        </p:blipFill>
        <p:spPr>
          <a:xfrm>
            <a:off x="4171695" y="4238096"/>
            <a:ext cx="1784805" cy="111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6" y="1242640"/>
            <a:ext cx="1650759" cy="928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7447" y="3814637"/>
            <a:ext cx="24434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Logistic regression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KNN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/>
              <a:t>Naive </a:t>
            </a:r>
            <a:r>
              <a:rPr lang="en-US" sz="2000" dirty="0" smtClean="0"/>
              <a:t>Bayes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SVM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Decision Tree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Random Forest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1067733" y="1212582"/>
            <a:ext cx="29130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67732" y="2780769"/>
            <a:ext cx="29130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Data Exploration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67731" y="4337253"/>
            <a:ext cx="29130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249920" y="2196565"/>
            <a:ext cx="548640" cy="502920"/>
          </a:xfrm>
          <a:prstGeom prst="downArrow">
            <a:avLst>
              <a:gd name="adj1" fmla="val 38506"/>
              <a:gd name="adj2" fmla="val 5780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249920" y="3764751"/>
            <a:ext cx="548640" cy="502920"/>
          </a:xfrm>
          <a:prstGeom prst="downArrow">
            <a:avLst>
              <a:gd name="adj1" fmla="val 42337"/>
              <a:gd name="adj2" fmla="val 562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Dominance of these two players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2990" y="1124009"/>
            <a:ext cx="3141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Football Player's of the </a:t>
            </a:r>
            <a:r>
              <a:rPr lang="en-US" sz="2000" b="1" dirty="0" smtClean="0"/>
              <a:t>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3662" y="5152016"/>
            <a:ext cx="534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smtClean="0"/>
              <a:t>www.topendsports.com/sport/soccer/list-player-of-the-year.htm</a:t>
            </a:r>
          </a:p>
          <a:p>
            <a:r>
              <a:rPr lang="en-US" dirty="0" smtClean="0"/>
              <a:t>BBC </a:t>
            </a:r>
            <a:r>
              <a:rPr lang="en-US" dirty="0"/>
              <a:t>sports news; on Oct 23</a:t>
            </a:r>
            <a:r>
              <a:rPr lang="en-US" baseline="30000" dirty="0"/>
              <a:t>rd</a:t>
            </a:r>
            <a:r>
              <a:rPr lang="en-US" dirty="0"/>
              <a:t>, </a:t>
            </a:r>
            <a:r>
              <a:rPr lang="en-US" dirty="0" smtClean="0"/>
              <a:t>Monday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112"/>
          <a:stretch/>
        </p:blipFill>
        <p:spPr>
          <a:xfrm>
            <a:off x="668896" y="2036112"/>
            <a:ext cx="2379900" cy="392762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620782" y="2036112"/>
            <a:ext cx="5261988" cy="2743200"/>
            <a:chOff x="3620782" y="2036112"/>
            <a:chExt cx="5261988" cy="2743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782" y="2036112"/>
              <a:ext cx="4876800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6262" r="31714" b="47078"/>
            <a:stretch/>
          </p:blipFill>
          <p:spPr>
            <a:xfrm>
              <a:off x="5930866" y="2036112"/>
              <a:ext cx="2951904" cy="2743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3788" y="2107011"/>
              <a:ext cx="1550588" cy="155058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788" y="2107011"/>
            <a:ext cx="1550588" cy="15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Dominance of these two players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2990" y="1124009"/>
            <a:ext cx="3141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Football Player's of the </a:t>
            </a:r>
            <a:r>
              <a:rPr lang="en-US" sz="2000" b="1" dirty="0" smtClean="0"/>
              <a:t>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3662" y="5152016"/>
            <a:ext cx="534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smtClean="0"/>
              <a:t>www.topendsports.com/sport/soccer/list-player-of-the-year.htm</a:t>
            </a:r>
          </a:p>
          <a:p>
            <a:r>
              <a:rPr lang="en-US" dirty="0" smtClean="0"/>
              <a:t>BBC </a:t>
            </a:r>
            <a:r>
              <a:rPr lang="en-US" dirty="0"/>
              <a:t>sports news; on Oct 23</a:t>
            </a:r>
            <a:r>
              <a:rPr lang="en-US" baseline="30000" dirty="0"/>
              <a:t>rd</a:t>
            </a:r>
            <a:r>
              <a:rPr lang="en-US" dirty="0"/>
              <a:t>, </a:t>
            </a:r>
            <a:r>
              <a:rPr lang="en-US" dirty="0" smtClean="0"/>
              <a:t>Monday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112"/>
          <a:stretch/>
        </p:blipFill>
        <p:spPr>
          <a:xfrm>
            <a:off x="668896" y="2036112"/>
            <a:ext cx="2379900" cy="39276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8896" y="1610838"/>
            <a:ext cx="2207720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2017  </a:t>
            </a:r>
            <a:r>
              <a:rPr lang="en-US" sz="1600" dirty="0">
                <a:hlinkClick r:id="rId3"/>
              </a:rPr>
              <a:t>Cristiano Ronaldo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62" y="1034123"/>
            <a:ext cx="5039696" cy="41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one feature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1" y="1143000"/>
            <a:ext cx="6095999" cy="4572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2952207" y="1515292"/>
            <a:ext cx="3335112" cy="377516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27594" y="2158480"/>
            <a:ext cx="888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Top4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7410" y="3724468"/>
            <a:ext cx="1610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Non-Top4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 million EUR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b-NO" dirty="0" smtClean="0"/>
              <a:t>37.64 million dollars</a:t>
            </a:r>
          </a:p>
          <a:p>
            <a:r>
              <a:rPr lang="nb-NO" dirty="0" smtClean="0"/>
              <a:t>1 million per game</a:t>
            </a:r>
          </a:p>
          <a:p>
            <a:r>
              <a:rPr lang="en-US" dirty="0" smtClean="0"/>
              <a:t>11,000 per minutes</a:t>
            </a:r>
          </a:p>
          <a:p>
            <a:r>
              <a:rPr lang="en-US" dirty="0"/>
              <a:t>Base fee for group stage: €12,700,000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UEFA_Champions_League#Prize_money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Validate “Data &gt;&gt; Features &gt;&gt; Algorithm”</a:t>
            </a:r>
          </a:p>
          <a:p>
            <a:pPr lvl="1"/>
            <a:r>
              <a:rPr lang="en-US" dirty="0" smtClean="0"/>
              <a:t>garbage in , garbage out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30571"/>
          <a:stretch/>
        </p:blipFill>
        <p:spPr>
          <a:xfrm>
            <a:off x="728675" y="1143000"/>
            <a:ext cx="6348549" cy="4453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value for Top4 teams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17558" y="1679236"/>
            <a:ext cx="1807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Goals scored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9776" y="3276542"/>
            <a:ext cx="143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Goals lost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 rot="4449692">
            <a:off x="5578176" y="1584315"/>
            <a:ext cx="432553" cy="1481745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" y="1143000"/>
            <a:ext cx="710946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7"/>
          <a:stretch/>
        </p:blipFill>
        <p:spPr>
          <a:xfrm>
            <a:off x="2063387" y="1143000"/>
            <a:ext cx="5009605" cy="456589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3282311" y="2286000"/>
            <a:ext cx="2675165" cy="2940421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740027" y="3425948"/>
            <a:ext cx="888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smtClean="0">
                <a:solidFill>
                  <a:srgbClr val="FF0000"/>
                </a:solidFill>
              </a:rPr>
              <a:t>Top4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58005" y="1585010"/>
            <a:ext cx="1610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Non-Top4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9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3566" b="7272"/>
          <a:stretch/>
        </p:blipFill>
        <p:spPr>
          <a:xfrm>
            <a:off x="721841" y="1479276"/>
            <a:ext cx="6728096" cy="3372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3308" y="1672068"/>
            <a:ext cx="11031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&gt; 0.8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0545" r="19826"/>
          <a:stretch/>
        </p:blipFill>
        <p:spPr>
          <a:xfrm>
            <a:off x="721841" y="5213076"/>
            <a:ext cx="7331170" cy="517635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0245" y="1126418"/>
            <a:ext cx="432553" cy="1481745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4011" y="2712601"/>
            <a:ext cx="6400800" cy="914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80" y="1037896"/>
            <a:ext cx="6436724" cy="429114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6980"/>
              </p:ext>
            </p:extLst>
          </p:nvPr>
        </p:nvGraphicFramePr>
        <p:xfrm>
          <a:off x="2145911" y="4808357"/>
          <a:ext cx="4955180" cy="72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795"/>
                <a:gridCol w="1238795"/>
                <a:gridCol w="1238795"/>
                <a:gridCol w="1238795"/>
              </a:tblGrid>
              <a:tr h="7217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1996-2000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2001-2005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2006-2010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2011-2015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eform 3"/>
          <p:cNvSpPr/>
          <p:nvPr/>
        </p:nvSpPr>
        <p:spPr>
          <a:xfrm>
            <a:off x="2690742" y="2347498"/>
            <a:ext cx="3657600" cy="1161766"/>
          </a:xfrm>
          <a:custGeom>
            <a:avLst/>
            <a:gdLst>
              <a:gd name="connsiteX0" fmla="*/ 0 w 5512525"/>
              <a:gd name="connsiteY0" fmla="*/ 966652 h 970595"/>
              <a:gd name="connsiteX1" fmla="*/ 3200400 w 5512525"/>
              <a:gd name="connsiteY1" fmla="*/ 822960 h 970595"/>
              <a:gd name="connsiteX2" fmla="*/ 5512525 w 5512525"/>
              <a:gd name="connsiteY2" fmla="*/ 0 h 97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2525" h="970595">
                <a:moveTo>
                  <a:pt x="0" y="966652"/>
                </a:moveTo>
                <a:cubicBezTo>
                  <a:pt x="1140823" y="975360"/>
                  <a:pt x="2281646" y="984069"/>
                  <a:pt x="3200400" y="822960"/>
                </a:cubicBezTo>
                <a:cubicBezTo>
                  <a:pt x="4119154" y="661851"/>
                  <a:pt x="5512525" y="0"/>
                  <a:pt x="551252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85" y="1387393"/>
            <a:ext cx="2109399" cy="21093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459625" y="2891082"/>
            <a:ext cx="169257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 smtClean="0"/>
              <a:t>Precision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8" y="1288664"/>
            <a:ext cx="7935686" cy="41148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3928332">
            <a:off x="5332442" y="1101183"/>
            <a:ext cx="432553" cy="2049161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65065" y="26309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Rank</a:t>
            </a:r>
            <a:endParaRPr lang="en-US" sz="2400" dirty="0"/>
          </a:p>
        </p:txBody>
      </p:sp>
      <p:sp>
        <p:nvSpPr>
          <p:cNvPr id="5" name="Left Brace 4"/>
          <p:cNvSpPr/>
          <p:nvPr/>
        </p:nvSpPr>
        <p:spPr>
          <a:xfrm flipH="1">
            <a:off x="7684146" y="2305357"/>
            <a:ext cx="380919" cy="1216064"/>
          </a:xfrm>
          <a:prstGeom prst="leftBrace">
            <a:avLst>
              <a:gd name="adj1" fmla="val 25438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865284" y="994200"/>
            <a:ext cx="3855858" cy="4703728"/>
            <a:chOff x="5076514" y="1079766"/>
            <a:chExt cx="3855858" cy="4703728"/>
          </a:xfrm>
        </p:grpSpPr>
        <p:sp>
          <p:nvSpPr>
            <p:cNvPr id="7" name="Rectangle 6"/>
            <p:cNvSpPr/>
            <p:nvPr/>
          </p:nvSpPr>
          <p:spPr>
            <a:xfrm>
              <a:off x="5076514" y="1143000"/>
              <a:ext cx="3764070" cy="462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4328" r="61960"/>
            <a:stretch/>
          </p:blipFill>
          <p:spPr>
            <a:xfrm>
              <a:off x="5268167" y="2268090"/>
              <a:ext cx="1644041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220" y="2268090"/>
              <a:ext cx="1637643" cy="2743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912204" y="5074769"/>
              <a:ext cx="20201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Cristiano </a:t>
              </a:r>
              <a:r>
                <a:rPr lang="en-US" sz="2000" dirty="0" smtClean="0">
                  <a:solidFill>
                    <a:srgbClr val="7030A0"/>
                  </a:solidFill>
                </a:rPr>
                <a:t>Ronaldo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Real </a:t>
              </a:r>
              <a:r>
                <a:rPr lang="en-US" sz="2000" dirty="0" smtClean="0">
                  <a:solidFill>
                    <a:srgbClr val="7030A0"/>
                  </a:solidFill>
                </a:rPr>
                <a:t>Madrid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1545" y="5075608"/>
              <a:ext cx="15335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</a:rPr>
                <a:t>Lionel </a:t>
              </a:r>
              <a:r>
                <a:rPr lang="en-US" sz="2000" dirty="0" smtClean="0">
                  <a:solidFill>
                    <a:srgbClr val="0000FF"/>
                  </a:solidFill>
                </a:rPr>
                <a:t>Messi</a:t>
              </a:r>
            </a:p>
            <a:p>
              <a:pPr algn="ctr"/>
              <a:r>
                <a:rPr lang="en-US" sz="2000" dirty="0" smtClean="0">
                  <a:solidFill>
                    <a:srgbClr val="0000FF"/>
                  </a:solidFill>
                </a:rPr>
                <a:t>FC </a:t>
              </a:r>
              <a:r>
                <a:rPr lang="en-US" sz="2000" dirty="0">
                  <a:solidFill>
                    <a:srgbClr val="0000FF"/>
                  </a:solidFill>
                </a:rPr>
                <a:t>Barcelona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0609" y="1207318"/>
              <a:ext cx="914400" cy="9273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972" r="13144"/>
            <a:stretch/>
          </p:blipFill>
          <p:spPr>
            <a:xfrm>
              <a:off x="7385062" y="1079766"/>
              <a:ext cx="914400" cy="1237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1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24" y="0"/>
            <a:ext cx="5486400" cy="4358640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>
            <a:off x="8369953" y="573035"/>
            <a:ext cx="182880" cy="3030485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-Down Arrow 3"/>
          <p:cNvSpPr/>
          <p:nvPr/>
        </p:nvSpPr>
        <p:spPr>
          <a:xfrm>
            <a:off x="7805336" y="2689121"/>
            <a:ext cx="182880" cy="914399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68111" y="0"/>
            <a:ext cx="854914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Team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486281" y="2071579"/>
            <a:ext cx="912429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Messi</a:t>
            </a:r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>
            <a:off x="5238444" y="828361"/>
            <a:ext cx="2357932" cy="976836"/>
          </a:xfrm>
          <a:custGeom>
            <a:avLst/>
            <a:gdLst>
              <a:gd name="connsiteX0" fmla="*/ 0 w 3618411"/>
              <a:gd name="connsiteY0" fmla="*/ 822960 h 822960"/>
              <a:gd name="connsiteX1" fmla="*/ 1580605 w 3618411"/>
              <a:gd name="connsiteY1" fmla="*/ 156755 h 822960"/>
              <a:gd name="connsiteX2" fmla="*/ 3618411 w 3618411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8411" h="822960">
                <a:moveTo>
                  <a:pt x="0" y="822960"/>
                </a:moveTo>
                <a:cubicBezTo>
                  <a:pt x="488768" y="558437"/>
                  <a:pt x="977537" y="293915"/>
                  <a:pt x="1580605" y="156755"/>
                </a:cubicBezTo>
                <a:cubicBezTo>
                  <a:pt x="2183673" y="19595"/>
                  <a:pt x="3618411" y="0"/>
                  <a:pt x="3618411" y="0"/>
                </a:cubicBezTo>
              </a:path>
            </a:pathLst>
          </a:custGeom>
          <a:noFill/>
          <a:ln w="476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995112" y="2544856"/>
            <a:ext cx="2601264" cy="879884"/>
          </a:xfrm>
          <a:custGeom>
            <a:avLst/>
            <a:gdLst>
              <a:gd name="connsiteX0" fmla="*/ 0 w 3618411"/>
              <a:gd name="connsiteY0" fmla="*/ 822960 h 822960"/>
              <a:gd name="connsiteX1" fmla="*/ 1580605 w 3618411"/>
              <a:gd name="connsiteY1" fmla="*/ 156755 h 822960"/>
              <a:gd name="connsiteX2" fmla="*/ 3618411 w 3618411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8411" h="822960">
                <a:moveTo>
                  <a:pt x="0" y="822960"/>
                </a:moveTo>
                <a:cubicBezTo>
                  <a:pt x="488768" y="558437"/>
                  <a:pt x="977537" y="293915"/>
                  <a:pt x="1580605" y="156755"/>
                </a:cubicBezTo>
                <a:cubicBezTo>
                  <a:pt x="2183673" y="19595"/>
                  <a:pt x="3618411" y="0"/>
                  <a:pt x="3618411" y="0"/>
                </a:cubicBezTo>
              </a:path>
            </a:pathLst>
          </a:custGeom>
          <a:noFill/>
          <a:ln w="476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1960"/>
          <a:stretch/>
        </p:blipFill>
        <p:spPr>
          <a:xfrm>
            <a:off x="768681" y="1006480"/>
            <a:ext cx="1447287" cy="21401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2945" y="3208698"/>
            <a:ext cx="1397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Lionel </a:t>
            </a:r>
            <a:r>
              <a:rPr lang="en-US" dirty="0" smtClean="0">
                <a:solidFill>
                  <a:srgbClr val="0000FF"/>
                </a:solidFill>
              </a:rPr>
              <a:t>Messi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FC </a:t>
            </a:r>
            <a:r>
              <a:rPr lang="en-US" dirty="0">
                <a:solidFill>
                  <a:srgbClr val="0000FF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19112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3" y="1248423"/>
            <a:ext cx="5486400" cy="4358640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>
            <a:off x="6070581" y="2367351"/>
            <a:ext cx="198841" cy="726270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6861" y="4577627"/>
            <a:ext cx="1836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Cristiano Ronaldo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Real Madrid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8" y="2367351"/>
            <a:ext cx="1509577" cy="21832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181600" y="2367351"/>
            <a:ext cx="199696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71518" y="3093621"/>
            <a:ext cx="199696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Up-Down Arrow 7"/>
          <p:cNvSpPr/>
          <p:nvPr/>
        </p:nvSpPr>
        <p:spPr>
          <a:xfrm>
            <a:off x="7933224" y="1941964"/>
            <a:ext cx="182880" cy="3030485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/>
          <p:cNvSpPr/>
          <p:nvPr/>
        </p:nvSpPr>
        <p:spPr>
          <a:xfrm>
            <a:off x="7305546" y="3944154"/>
            <a:ext cx="182880" cy="956917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31382" y="1368929"/>
            <a:ext cx="854914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Team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22379" y="3427743"/>
            <a:ext cx="121084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Ronaldo</a:t>
            </a:r>
          </a:p>
        </p:txBody>
      </p:sp>
    </p:spTree>
    <p:extLst>
      <p:ext uri="{BB962C8B-B14F-4D97-AF65-F5344CB8AC3E}">
        <p14:creationId xmlns:p14="http://schemas.microsoft.com/office/powerpoint/2010/main" val="80700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1" y="1825347"/>
            <a:ext cx="7935686" cy="41148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669677" y="3284546"/>
            <a:ext cx="3764070" cy="3573454"/>
            <a:chOff x="4922190" y="2630661"/>
            <a:chExt cx="3764070" cy="3573454"/>
          </a:xfrm>
        </p:grpSpPr>
        <p:sp>
          <p:nvSpPr>
            <p:cNvPr id="4" name="Rectangle 3"/>
            <p:cNvSpPr/>
            <p:nvPr/>
          </p:nvSpPr>
          <p:spPr>
            <a:xfrm>
              <a:off x="4922190" y="2630661"/>
              <a:ext cx="3764070" cy="3573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4328" r="61960"/>
            <a:stretch/>
          </p:blipFill>
          <p:spPr>
            <a:xfrm>
              <a:off x="5113843" y="2708085"/>
              <a:ext cx="1644041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8896" y="2708085"/>
              <a:ext cx="1637643" cy="27432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849667" y="5514764"/>
              <a:ext cx="183659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Cristiano </a:t>
              </a:r>
              <a:r>
                <a:rPr lang="en-US" dirty="0" smtClean="0">
                  <a:solidFill>
                    <a:srgbClr val="7030A0"/>
                  </a:solidFill>
                </a:rPr>
                <a:t>Ronaldo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Real </a:t>
              </a:r>
              <a:r>
                <a:rPr lang="en-US" dirty="0" smtClean="0">
                  <a:solidFill>
                    <a:srgbClr val="7030A0"/>
                  </a:solidFill>
                </a:rPr>
                <a:t>Madrid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55060" y="5515603"/>
              <a:ext cx="13978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Lionel </a:t>
              </a:r>
              <a:r>
                <a:rPr lang="en-US" dirty="0" smtClean="0">
                  <a:solidFill>
                    <a:srgbClr val="0000FF"/>
                  </a:solidFill>
                </a:rPr>
                <a:t>Messi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FC </a:t>
              </a:r>
              <a:r>
                <a:rPr lang="en-US" dirty="0">
                  <a:solidFill>
                    <a:srgbClr val="0000FF"/>
                  </a:solidFill>
                </a:rPr>
                <a:t>Barcelona</a:t>
              </a:r>
            </a:p>
          </p:txBody>
        </p:sp>
      </p:grpSp>
      <p:sp>
        <p:nvSpPr>
          <p:cNvPr id="9" name="Oval 8"/>
          <p:cNvSpPr/>
          <p:nvPr/>
        </p:nvSpPr>
        <p:spPr>
          <a:xfrm rot="4117544">
            <a:off x="4485223" y="1473374"/>
            <a:ext cx="1365330" cy="2390493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66247</TotalTime>
  <Words>563</Words>
  <Application>Microsoft Macintosh PowerPoint</Application>
  <PresentationFormat>On-screen Show (4:3)</PresentationFormat>
  <Paragraphs>116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Dominance of these two players</vt:lpstr>
      <vt:lpstr>Tune the model to minimize overall error</vt:lpstr>
      <vt:lpstr>Tuning the KNN model</vt:lpstr>
      <vt:lpstr>Simulated results</vt:lpstr>
      <vt:lpstr>What happened in 2008?</vt:lpstr>
      <vt:lpstr>To do</vt:lpstr>
      <vt:lpstr>Average value for Top4 teams</vt:lpstr>
      <vt:lpstr>Dominance of these two players</vt:lpstr>
      <vt:lpstr>Dominance of these two players</vt:lpstr>
      <vt:lpstr>Look at one feature</vt:lpstr>
      <vt:lpstr>32 million EUR</vt:lpstr>
      <vt:lpstr>Ideas</vt:lpstr>
      <vt:lpstr>Average value for Top4 teams</vt:lpstr>
      <vt:lpstr>Simulated results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Ming Tang</dc:creator>
  <cp:lastModifiedBy>mingt</cp:lastModifiedBy>
  <cp:revision>12850</cp:revision>
  <cp:lastPrinted>2017-03-27T19:11:22Z</cp:lastPrinted>
  <dcterms:created xsi:type="dcterms:W3CDTF">2014-08-25T19:51:44Z</dcterms:created>
  <dcterms:modified xsi:type="dcterms:W3CDTF">2018-01-23T14:29:18Z</dcterms:modified>
</cp:coreProperties>
</file>